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8" r:id="rId2"/>
    <p:sldId id="259" r:id="rId3"/>
    <p:sldId id="262" r:id="rId4"/>
    <p:sldId id="263" r:id="rId5"/>
    <p:sldId id="264" r:id="rId6"/>
    <p:sldId id="265" r:id="rId7"/>
    <p:sldId id="266" r:id="rId8"/>
    <p:sldId id="267" r:id="rId9"/>
    <p:sldId id="268" r:id="rId10"/>
    <p:sldId id="269" r:id="rId11"/>
    <p:sldId id="270" r:id="rId12"/>
    <p:sldId id="271" r:id="rId13"/>
    <p:sldId id="272" r:id="rId14"/>
    <p:sldId id="274" r:id="rId15"/>
    <p:sldId id="273" r:id="rId16"/>
    <p:sldId id="275"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7" autoAdjust="0"/>
    <p:restoredTop sz="94660"/>
  </p:normalViewPr>
  <p:slideViewPr>
    <p:cSldViewPr snapToGrid="0">
      <p:cViewPr varScale="1">
        <p:scale>
          <a:sx n="100" d="100"/>
          <a:sy n="100" d="100"/>
        </p:scale>
        <p:origin x="102" y="138"/>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4FB006-B1DE-47BF-A308-AE141EE66A02}"/>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Spring 2021 Gospel Meeting</a:t>
            </a:r>
          </a:p>
        </p:txBody>
      </p:sp>
      <p:sp>
        <p:nvSpPr>
          <p:cNvPr id="3" name="Date Placeholder 2">
            <a:extLst>
              <a:ext uri="{FF2B5EF4-FFF2-40B4-BE49-F238E27FC236}">
                <a16:creationId xmlns:a16="http://schemas.microsoft.com/office/drawing/2014/main" id="{9C725096-9C26-4434-B283-5E3C62A3005A}"/>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4/20/2021 pm</a:t>
            </a:r>
          </a:p>
        </p:txBody>
      </p:sp>
      <p:sp>
        <p:nvSpPr>
          <p:cNvPr id="4" name="Footer Placeholder 3">
            <a:extLst>
              <a:ext uri="{FF2B5EF4-FFF2-40B4-BE49-F238E27FC236}">
                <a16:creationId xmlns:a16="http://schemas.microsoft.com/office/drawing/2014/main" id="{F76D2198-DDEB-42FC-8CD7-EC490B2F8FBA}"/>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Keith Greer</a:t>
            </a:r>
          </a:p>
        </p:txBody>
      </p:sp>
      <p:sp>
        <p:nvSpPr>
          <p:cNvPr id="5" name="Slide Number Placeholder 4">
            <a:extLst>
              <a:ext uri="{FF2B5EF4-FFF2-40B4-BE49-F238E27FC236}">
                <a16:creationId xmlns:a16="http://schemas.microsoft.com/office/drawing/2014/main" id="{DE749A15-600A-41A2-870E-6B347A607D5A}"/>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3B24253B-7FCF-41F8-AD9C-160F8EA61F7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064795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Spring 2021 Gospel Meeting</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4/20/2021 pm</a:t>
            </a:r>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Keith Greer</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AC4A39C7-45E3-4285-AD8C-7A986D5985C6}" type="slidenum">
              <a:rPr lang="en-US" smtClean="0"/>
              <a:t>‹#›</a:t>
            </a:fld>
            <a:endParaRPr lang="en-US"/>
          </a:p>
        </p:txBody>
      </p:sp>
    </p:spTree>
    <p:extLst>
      <p:ext uri="{BB962C8B-B14F-4D97-AF65-F5344CB8AC3E}">
        <p14:creationId xmlns:p14="http://schemas.microsoft.com/office/powerpoint/2010/main" val="173744093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66471">
              <a:defRPr/>
            </a:pPr>
            <a:fld id="{927CD11A-EED3-40CE-98A3-28FEE84867B3}" type="slidenum">
              <a:rPr lang="en-US">
                <a:solidFill>
                  <a:prstClr val="black"/>
                </a:solidFill>
                <a:latin typeface="Calibri" panose="020F0502020204030204"/>
              </a:rPr>
              <a:pPr defTabSz="966471">
                <a:defRPr/>
              </a:pPr>
              <a:t>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E15FD7C-F068-4B8D-BCAF-5728F529C41A}"/>
              </a:ext>
            </a:extLst>
          </p:cNvPr>
          <p:cNvSpPr>
            <a:spLocks noGrp="1"/>
          </p:cNvSpPr>
          <p:nvPr>
            <p:ph type="dt" idx="1"/>
          </p:nvPr>
        </p:nvSpPr>
        <p:spPr/>
        <p:txBody>
          <a:bodyPr/>
          <a:lstStyle/>
          <a:p>
            <a:r>
              <a:rPr lang="en-US"/>
              <a:t>4/20/2021 pm</a:t>
            </a:r>
          </a:p>
        </p:txBody>
      </p:sp>
      <p:sp>
        <p:nvSpPr>
          <p:cNvPr id="6" name="Footer Placeholder 5">
            <a:extLst>
              <a:ext uri="{FF2B5EF4-FFF2-40B4-BE49-F238E27FC236}">
                <a16:creationId xmlns:a16="http://schemas.microsoft.com/office/drawing/2014/main" id="{F49BD3BF-7898-405B-88DC-21425CA36840}"/>
              </a:ext>
            </a:extLst>
          </p:cNvPr>
          <p:cNvSpPr>
            <a:spLocks noGrp="1"/>
          </p:cNvSpPr>
          <p:nvPr>
            <p:ph type="ftr" sz="quarter" idx="4"/>
          </p:nvPr>
        </p:nvSpPr>
        <p:spPr/>
        <p:txBody>
          <a:bodyPr/>
          <a:lstStyle/>
          <a:p>
            <a:r>
              <a:rPr lang="en-US"/>
              <a:t>Keith Greer</a:t>
            </a:r>
          </a:p>
        </p:txBody>
      </p:sp>
      <p:sp>
        <p:nvSpPr>
          <p:cNvPr id="7" name="Header Placeholder 6">
            <a:extLst>
              <a:ext uri="{FF2B5EF4-FFF2-40B4-BE49-F238E27FC236}">
                <a16:creationId xmlns:a16="http://schemas.microsoft.com/office/drawing/2014/main" id="{9D2C4293-4893-464A-96FC-C9E4BB106744}"/>
              </a:ext>
            </a:extLst>
          </p:cNvPr>
          <p:cNvSpPr>
            <a:spLocks noGrp="1"/>
          </p:cNvSpPr>
          <p:nvPr>
            <p:ph type="hdr" sz="quarter"/>
          </p:nvPr>
        </p:nvSpPr>
        <p:spPr/>
        <p:txBody>
          <a:bodyPr/>
          <a:lstStyle/>
          <a:p>
            <a:r>
              <a:rPr lang="en-US"/>
              <a:t>Spring 2021 Gospel Meeting</a:t>
            </a:r>
          </a:p>
        </p:txBody>
      </p:sp>
    </p:spTree>
    <p:extLst>
      <p:ext uri="{BB962C8B-B14F-4D97-AF65-F5344CB8AC3E}">
        <p14:creationId xmlns:p14="http://schemas.microsoft.com/office/powerpoint/2010/main" val="2491160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inv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solidFill>
                  <a:schemeClr val="tx2">
                    <a:lumMod val="20000"/>
                    <a:lumOff val="80000"/>
                  </a:schemeClr>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409693A-2307-4FDC-9539-08DC9083DDED}" type="datetime1">
              <a:rPr lang="en-US" smtClean="0"/>
              <a:t>4/17/2021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605662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hasCustomPrompt="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0011EA7-B10E-4739-92FE-8993461CC0B7}" type="datetime1">
              <a:rPr lang="en-US" smtClean="0"/>
              <a:t>4/17/2021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2922624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91661"/>
            <a:ext cx="2628900" cy="49090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691661"/>
            <a:ext cx="7734300" cy="49090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5DC13F-2D2A-49BA-966D-6530A12E7C15}" type="datetime1">
              <a:rPr lang="en-US" smtClean="0"/>
              <a:t>4/17/2021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2521549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320E1C1-C26F-4479-A8BD-144B4C139DA5}" type="datetime1">
              <a:rPr lang="en-US" smtClean="0"/>
              <a:t>4/17/2021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4045387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709738"/>
            <a:ext cx="10515600" cy="2862262"/>
          </a:xfrm>
        </p:spPr>
        <p:txBody>
          <a:bodyPr anchor="b"/>
          <a:lstStyle>
            <a:lvl1pPr>
              <a:lnSpc>
                <a:spcPct val="100000"/>
              </a:lnSpc>
              <a:defRPr sz="6000"/>
            </a:lvl1pPr>
          </a:lstStyle>
          <a:p>
            <a:r>
              <a:rPr lang="en-US"/>
              <a:t>Click to edit Master title style</a:t>
            </a:r>
          </a:p>
        </p:txBody>
      </p:sp>
      <p:sp>
        <p:nvSpPr>
          <p:cNvPr id="3" name="Text Placeholder 2"/>
          <p:cNvSpPr>
            <a:spLocks noGrp="1"/>
          </p:cNvSpPr>
          <p:nvPr>
            <p:ph type="body" idx="1"/>
          </p:nvPr>
        </p:nvSpPr>
        <p:spPr>
          <a:xfrm>
            <a:off x="457200" y="4589463"/>
            <a:ext cx="10515600" cy="1500187"/>
          </a:xfrm>
        </p:spPr>
        <p:txBody>
          <a:bodyPr/>
          <a:lstStyle>
            <a:lvl1pPr marL="0" indent="0">
              <a:buNone/>
              <a:defRPr sz="2400" b="1">
                <a:solidFill>
                  <a:schemeClr val="tx2">
                    <a:lumMod val="50000"/>
                  </a:schemeClr>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BF519E61-C2D6-49AB-83F2-8FC9FEFBDAFD}" type="datetime1">
              <a:rPr lang="en-US" smtClean="0"/>
              <a:t>4/17/2021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3477873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457200" y="1825625"/>
            <a:ext cx="4892040" cy="4351338"/>
          </a:xfrm>
        </p:spPr>
        <p:txBody>
          <a:bodyPr vert="horz" lIns="91440" tIns="45720" rIns="91440" bIns="45720" rtlCol="0">
            <a:normAutofit/>
          </a:bodyPr>
          <a:lstStyle>
            <a:lvl1pPr>
              <a:defRPr lang="en-US" baseline="0" noProof="0" dirty="0" smtClean="0">
                <a:solidFill>
                  <a:schemeClr val="bg1"/>
                </a:solidFill>
              </a:defRPr>
            </a:lvl1pPr>
            <a:lvl2pPr>
              <a:defRPr lang="en-US" baseline="0" noProof="0" dirty="0" smtClean="0">
                <a:solidFill>
                  <a:schemeClr val="bg1"/>
                </a:solidFill>
              </a:defRPr>
            </a:lvl2pPr>
            <a:lvl3pPr>
              <a:defRPr lang="en-US" baseline="0" noProof="0" dirty="0" smtClean="0">
                <a:solidFill>
                  <a:schemeClr val="bg1"/>
                </a:solidFill>
              </a:defRPr>
            </a:lvl3pPr>
            <a:lvl4pPr>
              <a:defRPr lang="en-US" baseline="0" noProof="0" dirty="0" smtClean="0">
                <a:solidFill>
                  <a:schemeClr val="bg1"/>
                </a:solidFill>
              </a:defRPr>
            </a:lvl4pPr>
            <a:lvl5pPr>
              <a:defRPr lang="en-US" baseline="0" noProof="0" dirty="0" smtClean="0">
                <a:solidFill>
                  <a:schemeClr val="bg1"/>
                </a:solidFill>
              </a:defRPr>
            </a:lvl5pPr>
            <a:lvl6pPr>
              <a:defRPr sz="1800"/>
            </a:lvl6pPr>
            <a:lvl7pPr>
              <a:defRPr sz="1800"/>
            </a:lvl7pPr>
            <a:lvl8pPr>
              <a:defRPr sz="1800"/>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4" name="Content Placeholder 3"/>
          <p:cNvSpPr>
            <a:spLocks noGrp="1"/>
          </p:cNvSpPr>
          <p:nvPr>
            <p:ph sz="half" idx="2" hasCustomPrompt="1"/>
          </p:nvPr>
        </p:nvSpPr>
        <p:spPr>
          <a:xfrm>
            <a:off x="5650524" y="1825625"/>
            <a:ext cx="4892040" cy="4351338"/>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5" name="Date Placeholder 4"/>
          <p:cNvSpPr>
            <a:spLocks noGrp="1"/>
          </p:cNvSpPr>
          <p:nvPr>
            <p:ph type="dt" sz="half" idx="10"/>
          </p:nvPr>
        </p:nvSpPr>
        <p:spPr/>
        <p:txBody>
          <a:bodyPr/>
          <a:lstStyle/>
          <a:p>
            <a:fld id="{047BE74F-367A-4D3C-8AA7-FA60CCA05EAE}" type="datetime1">
              <a:rPr lang="en-US" smtClean="0"/>
              <a:t>4/17/2021</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3137187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39150"/>
            <a:ext cx="10094976" cy="11521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457200" y="1828800"/>
            <a:ext cx="489204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457200" y="2498723"/>
            <a:ext cx="4892040" cy="3101977"/>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5" name="Text Placeholder 4"/>
          <p:cNvSpPr>
            <a:spLocks noGrp="1"/>
          </p:cNvSpPr>
          <p:nvPr>
            <p:ph type="body" sz="quarter" idx="3"/>
          </p:nvPr>
        </p:nvSpPr>
        <p:spPr>
          <a:xfrm>
            <a:off x="5656753" y="1828800"/>
            <a:ext cx="489204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5656753" y="2498723"/>
            <a:ext cx="4892040" cy="3101977"/>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7" name="Date Placeholder 6"/>
          <p:cNvSpPr>
            <a:spLocks noGrp="1"/>
          </p:cNvSpPr>
          <p:nvPr>
            <p:ph type="dt" sz="half" idx="10"/>
          </p:nvPr>
        </p:nvSpPr>
        <p:spPr/>
        <p:txBody>
          <a:bodyPr/>
          <a:lstStyle/>
          <a:p>
            <a:fld id="{A79E3F9C-6465-4987-8E4E-615CFD4753AA}" type="datetime1">
              <a:rPr lang="en-US" smtClean="0"/>
              <a:t>4/17/2021</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928913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49EFD6-3C20-43C6-9E75-1A9D48D9576F}" type="datetime1">
              <a:rPr lang="en-US" smtClean="0"/>
              <a:t>4/17/2021</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06540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493D5A-A484-46EE-9DC8-9A16BFF8327E}" type="datetime1">
              <a:rPr lang="en-US" smtClean="0"/>
              <a:t>4/17/2021</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87569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599"/>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hasCustomPrompt="1"/>
          </p:nvPr>
        </p:nvSpPr>
        <p:spPr>
          <a:xfrm>
            <a:off x="4800600" y="987425"/>
            <a:ext cx="5753100" cy="4613275"/>
          </a:xfrm>
        </p:spPr>
        <p:txBody>
          <a:bodyPr vert="horz" lIns="91440" tIns="45720" rIns="91440" bIns="45720" rtlCol="0">
            <a:normAutofit/>
          </a:bodyPr>
          <a:lstStyle>
            <a:lvl1pPr>
              <a:defRPr lang="en-US" dirty="0" smtClean="0"/>
            </a:lvl1pPr>
            <a:lvl2pPr>
              <a:defRPr lang="en-US" dirty="0" smtClean="0"/>
            </a:lvl2pPr>
            <a:lvl3pPr>
              <a:defRPr lang="en-US" dirty="0" smtClean="0"/>
            </a:lvl3pPr>
            <a:lvl4pPr>
              <a:defRPr lang="en-US" dirty="0" smtClean="0"/>
            </a:lvl4pPr>
            <a:lvl5pPr>
              <a:defRPr lang="en-US" noProof="0" dirty="0" smtClean="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kumimoji="0" lang="en-US" sz="1800" b="0" i="0" u="none" strike="noStrike" kern="1200" cap="none" spc="0" normalizeH="0" baseline="0" noProof="0" dirty="0">
              <a:ln>
                <a:noFill/>
              </a:ln>
              <a:solidFill>
                <a:srgbClr val="E9E5DC"/>
              </a:solidFill>
              <a:effectLst/>
              <a:uLnTx/>
              <a:uFillTx/>
              <a:latin typeface="+mn-lt"/>
            </a:endParaRPr>
          </a:p>
        </p:txBody>
      </p:sp>
      <p:sp>
        <p:nvSpPr>
          <p:cNvPr id="4" name="Text Placeholder 3"/>
          <p:cNvSpPr>
            <a:spLocks noGrp="1"/>
          </p:cNvSpPr>
          <p:nvPr>
            <p:ph type="body" sz="half" idx="2"/>
          </p:nvPr>
        </p:nvSpPr>
        <p:spPr>
          <a:xfrm>
            <a:off x="457200" y="2254249"/>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6287BC8-78D1-4FEB-9D4F-E22E45CC04F7}" type="datetime1">
              <a:rPr lang="en-US" smtClean="0"/>
              <a:t>4/17/2021</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338226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599"/>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800600" y="987425"/>
            <a:ext cx="5753100" cy="46132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254249"/>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568210-870C-4A62-9D1B-4B25162550AB}" type="datetime1">
              <a:rPr lang="en-US" smtClean="0"/>
              <a:t>4/17/2021</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E5B29C50-D6F1-4DB6-9B68-F4CD3996E9CF}" type="slidenum">
              <a:rPr lang="en-US" smtClean="0"/>
              <a:t>‹#›</a:t>
            </a:fld>
            <a:endParaRPr lang="en-US" dirty="0"/>
          </a:p>
        </p:txBody>
      </p:sp>
    </p:spTree>
    <p:extLst>
      <p:ext uri="{BB962C8B-B14F-4D97-AF65-F5344CB8AC3E}">
        <p14:creationId xmlns:p14="http://schemas.microsoft.com/office/powerpoint/2010/main" val="1159548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39793"/>
            <a:ext cx="10096500" cy="115090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825625"/>
            <a:ext cx="10096500" cy="377800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2">
                    <a:lumMod val="20000"/>
                    <a:lumOff val="80000"/>
                  </a:schemeClr>
                </a:solidFill>
              </a:defRPr>
            </a:lvl1pPr>
          </a:lstStyle>
          <a:p>
            <a:fld id="{00CABDA2-EB00-4A4D-86B7-63E286A484E5}" type="datetime1">
              <a:rPr lang="en-US" smtClean="0"/>
              <a:t>4/17/2021</a:t>
            </a:fld>
            <a:endParaRPr lang="en-US" dirty="0"/>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2">
                    <a:lumMod val="20000"/>
                    <a:lumOff val="80000"/>
                  </a:schemeClr>
                </a:solidFill>
              </a:defRPr>
            </a:lvl1pPr>
          </a:lstStyle>
          <a:p>
            <a:r>
              <a:rPr lang="en-US" dirty="0"/>
              <a:t>Add a footer</a:t>
            </a:r>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2">
                    <a:lumMod val="20000"/>
                    <a:lumOff val="80000"/>
                  </a:schemeClr>
                </a:solidFill>
              </a:defRPr>
            </a:lvl1pPr>
          </a:lstStyle>
          <a:p>
            <a:fld id="{E5B29C50-D6F1-4DB6-9B68-F4CD3996E9CF}" type="slidenum">
              <a:rPr lang="en-US" smtClean="0"/>
              <a:pPr/>
              <a:t>‹#›</a:t>
            </a:fld>
            <a:endParaRPr lang="en-US" dirty="0"/>
          </a:p>
        </p:txBody>
      </p:sp>
    </p:spTree>
    <p:extLst>
      <p:ext uri="{BB962C8B-B14F-4D97-AF65-F5344CB8AC3E}">
        <p14:creationId xmlns:p14="http://schemas.microsoft.com/office/powerpoint/2010/main" val="3789815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ts val="4000"/>
        </a:lnSpc>
        <a:spcBef>
          <a:spcPct val="0"/>
        </a:spcBef>
        <a:buNone/>
        <a:defRPr sz="4000" b="1" kern="1200" cap="none" spc="0">
          <a:ln w="12700" cmpd="sng">
            <a:noFill/>
            <a:prstDash val="solid"/>
          </a:ln>
          <a:solidFill>
            <a:schemeClr val="accent4">
              <a:lumMod val="50000"/>
            </a:schemeClr>
          </a:solidFill>
          <a:effectLst>
            <a:outerShdw blurRad="38100" dist="38100" dir="2700000" algn="tl">
              <a:srgbClr val="000000">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6pPr>
      <a:lvl7pPr marL="29718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7pPr>
      <a:lvl8pPr marL="34290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8pPr>
      <a:lvl9pPr marL="3886200" indent="-228600" algn="l" defTabSz="914400" rtl="0" eaLnBrk="1" latinLnBrk="0" hangingPunct="1">
        <a:lnSpc>
          <a:spcPct val="90000"/>
        </a:lnSpc>
        <a:spcBef>
          <a:spcPct val="30000"/>
        </a:spcBef>
        <a:buClr>
          <a:schemeClr val="bg1"/>
        </a:buClr>
        <a:buSzPct val="70000"/>
        <a:buFont typeface="Arial" panose="020B0604020202020204" pitchFamily="34" charset="0"/>
        <a:buChar char="•"/>
        <a:defRPr sz="1800" kern="1200">
          <a:solidFill>
            <a:schemeClr val="bg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p15:clr>
            <a:srgbClr val="F26B43"/>
          </p15:clr>
        </p15:guide>
        <p15:guide id="1" pos="3840">
          <p15:clr>
            <a:srgbClr val="F26B43"/>
          </p15:clr>
        </p15:guide>
        <p15:guide id="2" pos="288">
          <p15:clr>
            <a:srgbClr val="F26B43"/>
          </p15:clr>
        </p15:guide>
        <p15:guide id="3" pos="6648">
          <p15:clr>
            <a:srgbClr val="F26B43"/>
          </p15:clr>
        </p15:guide>
        <p15:guide id="4" orient="horz" pos="3528">
          <p15:clr>
            <a:srgbClr val="F26B43"/>
          </p15:clr>
        </p15:guide>
        <p15:guide id="5" orient="horz" pos="112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flickr.com/photos/freestone/22373909"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rizomatica.net/empleabilidad-en-un-mundo-conectado/"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lrenuevopentecostal.blogspot.com/2012_02_01_archive.html"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984" y="703256"/>
            <a:ext cx="7737445" cy="2387600"/>
          </a:xfrm>
        </p:spPr>
        <p:txBody>
          <a:bodyPr/>
          <a:lstStyle/>
          <a:p>
            <a:r>
              <a:rPr lang="en-US" cap="small" dirty="0">
                <a:effectLst/>
                <a:latin typeface="Elephant" panose="02020904090505020303" pitchFamily="18" charset="0"/>
              </a:rPr>
              <a:t>“Hard Sayings”</a:t>
            </a:r>
          </a:p>
        </p:txBody>
      </p:sp>
      <p:sp>
        <p:nvSpPr>
          <p:cNvPr id="3" name="Subtitle 2"/>
          <p:cNvSpPr>
            <a:spLocks noGrp="1"/>
          </p:cNvSpPr>
          <p:nvPr>
            <p:ph type="subTitle" idx="1"/>
          </p:nvPr>
        </p:nvSpPr>
        <p:spPr>
          <a:xfrm>
            <a:off x="651544" y="3086174"/>
            <a:ext cx="6512654" cy="692579"/>
          </a:xfrm>
        </p:spPr>
        <p:txBody>
          <a:bodyPr>
            <a:normAutofit/>
          </a:bodyPr>
          <a:lstStyle/>
          <a:p>
            <a:r>
              <a:rPr lang="en-US" sz="3600" b="1" cap="small" dirty="0">
                <a:solidFill>
                  <a:srgbClr val="FFFF99"/>
                </a:solidFill>
                <a:latin typeface="Georgia" panose="02040502050405020303" pitchFamily="18" charset="0"/>
              </a:rPr>
              <a:t>John 6:53-60</a:t>
            </a:r>
          </a:p>
        </p:txBody>
      </p:sp>
      <p:pic>
        <p:nvPicPr>
          <p:cNvPr id="5" name="Picture 4">
            <a:extLst>
              <a:ext uri="{FF2B5EF4-FFF2-40B4-BE49-F238E27FC236}">
                <a16:creationId xmlns:a16="http://schemas.microsoft.com/office/drawing/2014/main" id="{287806DF-F200-44FA-A2A7-D658C0392B5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902429" y="0"/>
            <a:ext cx="4200525" cy="6766595"/>
          </a:xfrm>
          <a:prstGeom prst="rect">
            <a:avLst/>
          </a:prstGeom>
        </p:spPr>
      </p:pic>
    </p:spTree>
    <p:extLst>
      <p:ext uri="{BB962C8B-B14F-4D97-AF65-F5344CB8AC3E}">
        <p14:creationId xmlns:p14="http://schemas.microsoft.com/office/powerpoint/2010/main" val="1990881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750259"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Matthew 19:6-8</a:t>
            </a:r>
          </a:p>
        </p:txBody>
      </p:sp>
      <p:sp>
        <p:nvSpPr>
          <p:cNvPr id="4" name="TextBox 3">
            <a:extLst>
              <a:ext uri="{FF2B5EF4-FFF2-40B4-BE49-F238E27FC236}">
                <a16:creationId xmlns:a16="http://schemas.microsoft.com/office/drawing/2014/main" id="{15C62AB7-7771-4996-A4E2-C1098A4F7FA8}"/>
              </a:ext>
            </a:extLst>
          </p:cNvPr>
          <p:cNvSpPr txBox="1"/>
          <p:nvPr/>
        </p:nvSpPr>
        <p:spPr>
          <a:xfrm>
            <a:off x="2131126" y="1324325"/>
            <a:ext cx="6985231" cy="3970318"/>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“’So then, they are no longer two but one flesh.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Therefore what God has joined together, let not man separate</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They said to Him, ‘Why then did Moses command to give a certificate of divorce, and to put her away?’ He said to them, ‘Moses, because of the hardness of your hearts, permitted you to divorce your wives, but from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the beginning it was not so</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2116973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750259"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Matthew 19:9</a:t>
            </a:r>
          </a:p>
        </p:txBody>
      </p:sp>
      <p:sp>
        <p:nvSpPr>
          <p:cNvPr id="4" name="TextBox 3">
            <a:extLst>
              <a:ext uri="{FF2B5EF4-FFF2-40B4-BE49-F238E27FC236}">
                <a16:creationId xmlns:a16="http://schemas.microsoft.com/office/drawing/2014/main" id="{15C62AB7-7771-4996-A4E2-C1098A4F7FA8}"/>
              </a:ext>
            </a:extLst>
          </p:cNvPr>
          <p:cNvSpPr txBox="1"/>
          <p:nvPr/>
        </p:nvSpPr>
        <p:spPr>
          <a:xfrm>
            <a:off x="2142701" y="1492104"/>
            <a:ext cx="6985231" cy="3416320"/>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And I say to you, whoever divorces his wife,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except for sexual immorality</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and marries another, commits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adultery</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and whoever marries her who is divorced commits adultery</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3384296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EF9A-A8FD-489B-BBBF-119CECA1606C}"/>
              </a:ext>
            </a:extLst>
          </p:cNvPr>
          <p:cNvSpPr>
            <a:spLocks noGrp="1"/>
          </p:cNvSpPr>
          <p:nvPr>
            <p:ph type="title"/>
          </p:nvPr>
        </p:nvSpPr>
        <p:spPr>
          <a:xfrm>
            <a:off x="457199" y="639793"/>
            <a:ext cx="11304165" cy="1150907"/>
          </a:xfrm>
        </p:spPr>
        <p:txBody>
          <a:bodyPr/>
          <a:lstStyle/>
          <a:p>
            <a:r>
              <a:rPr lang="en-US" b="0" dirty="0">
                <a:effectLst/>
                <a:latin typeface="Elephant" panose="02020904090505020303" pitchFamily="18" charset="0"/>
              </a:rPr>
              <a:t>#3. Marriage and Divorce</a:t>
            </a:r>
          </a:p>
        </p:txBody>
      </p:sp>
      <p:sp>
        <p:nvSpPr>
          <p:cNvPr id="3" name="Content Placeholder 2">
            <a:extLst>
              <a:ext uri="{FF2B5EF4-FFF2-40B4-BE49-F238E27FC236}">
                <a16:creationId xmlns:a16="http://schemas.microsoft.com/office/drawing/2014/main" id="{171E2F23-ADAE-4146-8BCA-8628CA81149D}"/>
              </a:ext>
            </a:extLst>
          </p:cNvPr>
          <p:cNvSpPr>
            <a:spLocks noGrp="1"/>
          </p:cNvSpPr>
          <p:nvPr>
            <p:ph idx="1"/>
          </p:nvPr>
        </p:nvSpPr>
        <p:spPr>
          <a:xfrm>
            <a:off x="457200" y="1825624"/>
            <a:ext cx="10096500" cy="4273171"/>
          </a:xfrm>
          <a:solidFill>
            <a:schemeClr val="bg1"/>
          </a:solidFill>
          <a:ln>
            <a:solidFill>
              <a:srgbClr val="FF0000"/>
            </a:solidFill>
          </a:ln>
        </p:spPr>
        <p:txBody>
          <a:bodyPr>
            <a:spAutoFit/>
          </a:bodyPr>
          <a:lstStyle/>
          <a:p>
            <a:r>
              <a:rPr lang="en-US" sz="2800" dirty="0">
                <a:solidFill>
                  <a:schemeClr val="tx1"/>
                </a:solidFill>
                <a:latin typeface="Georgia" panose="02040502050405020303" pitchFamily="18" charset="0"/>
              </a:rPr>
              <a:t>For many this is a “hard saying.”</a:t>
            </a:r>
            <a:endParaRPr lang="en-US" sz="2400" dirty="0">
              <a:solidFill>
                <a:srgbClr val="FF0000"/>
              </a:solidFill>
              <a:latin typeface="Georgia" panose="02040502050405020303" pitchFamily="18" charset="0"/>
            </a:endParaRPr>
          </a:p>
          <a:p>
            <a:r>
              <a:rPr lang="en-US" sz="2800" dirty="0">
                <a:solidFill>
                  <a:schemeClr val="tx1"/>
                </a:solidFill>
                <a:latin typeface="Georgia" panose="02040502050405020303" pitchFamily="18" charset="0"/>
              </a:rPr>
              <a:t>God is the authority over the law of marriage</a:t>
            </a:r>
          </a:p>
          <a:p>
            <a:pPr lvl="1"/>
            <a:r>
              <a:rPr lang="en-US" sz="2400" dirty="0">
                <a:solidFill>
                  <a:srgbClr val="FF0000"/>
                </a:solidFill>
                <a:latin typeface="Georgia" panose="02040502050405020303" pitchFamily="18" charset="0"/>
              </a:rPr>
              <a:t>Matthew 28:18</a:t>
            </a:r>
          </a:p>
          <a:p>
            <a:r>
              <a:rPr lang="en-US" sz="2800" dirty="0">
                <a:solidFill>
                  <a:schemeClr val="tx1"/>
                </a:solidFill>
                <a:latin typeface="Georgia" panose="02040502050405020303" pitchFamily="18" charset="0"/>
              </a:rPr>
              <a:t>Two truths:</a:t>
            </a:r>
          </a:p>
          <a:p>
            <a:pPr lvl="1"/>
            <a:r>
              <a:rPr lang="en-US" sz="2400" dirty="0">
                <a:solidFill>
                  <a:schemeClr val="tx1"/>
                </a:solidFill>
                <a:latin typeface="Georgia" panose="02040502050405020303" pitchFamily="18" charset="0"/>
              </a:rPr>
              <a:t>1. Marriage is Male/Female – No same sex unions are acceptable</a:t>
            </a:r>
          </a:p>
          <a:p>
            <a:pPr lvl="1"/>
            <a:r>
              <a:rPr lang="en-US" sz="2400" dirty="0">
                <a:solidFill>
                  <a:schemeClr val="tx1"/>
                </a:solidFill>
                <a:latin typeface="Georgia" panose="02040502050405020303" pitchFamily="18" charset="0"/>
              </a:rPr>
              <a:t>2. Sexual immorality ONLY cause for divorce – not put asunder</a:t>
            </a:r>
          </a:p>
          <a:p>
            <a:r>
              <a:rPr lang="en-US" sz="2800" dirty="0">
                <a:solidFill>
                  <a:schemeClr val="tx1"/>
                </a:solidFill>
                <a:latin typeface="Georgia" panose="02040502050405020303" pitchFamily="18" charset="0"/>
              </a:rPr>
              <a:t>Requires</a:t>
            </a:r>
          </a:p>
          <a:p>
            <a:pPr lvl="1"/>
            <a:r>
              <a:rPr lang="en-US" sz="2400" dirty="0">
                <a:solidFill>
                  <a:schemeClr val="tx1"/>
                </a:solidFill>
                <a:latin typeface="Georgia" panose="02040502050405020303" pitchFamily="18" charset="0"/>
              </a:rPr>
              <a:t>1. Men understand the seriousness of their choice</a:t>
            </a:r>
          </a:p>
          <a:p>
            <a:pPr lvl="1"/>
            <a:r>
              <a:rPr lang="en-US" sz="2400" dirty="0">
                <a:solidFill>
                  <a:schemeClr val="tx1"/>
                </a:solidFill>
                <a:latin typeface="Georgia" panose="02040502050405020303" pitchFamily="18" charset="0"/>
              </a:rPr>
              <a:t>2. Man’s laws and reasoning – don’t alter God’s laws!</a:t>
            </a:r>
            <a:endParaRPr lang="en-US" sz="2400" dirty="0">
              <a:solidFill>
                <a:srgbClr val="FF0000"/>
              </a:solidFill>
              <a:latin typeface="Georgia" panose="02040502050405020303" pitchFamily="18" charset="0"/>
            </a:endParaRPr>
          </a:p>
        </p:txBody>
      </p:sp>
    </p:spTree>
    <p:extLst>
      <p:ext uri="{BB962C8B-B14F-4D97-AF65-F5344CB8AC3E}">
        <p14:creationId xmlns:p14="http://schemas.microsoft.com/office/powerpoint/2010/main" val="1906174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750259"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Matthew 6:14,15</a:t>
            </a:r>
          </a:p>
        </p:txBody>
      </p:sp>
      <p:sp>
        <p:nvSpPr>
          <p:cNvPr id="4" name="TextBox 3">
            <a:extLst>
              <a:ext uri="{FF2B5EF4-FFF2-40B4-BE49-F238E27FC236}">
                <a16:creationId xmlns:a16="http://schemas.microsoft.com/office/drawing/2014/main" id="{15C62AB7-7771-4996-A4E2-C1098A4F7FA8}"/>
              </a:ext>
            </a:extLst>
          </p:cNvPr>
          <p:cNvSpPr txBox="1"/>
          <p:nvPr/>
        </p:nvSpPr>
        <p:spPr>
          <a:xfrm>
            <a:off x="2135479" y="1500493"/>
            <a:ext cx="6985231" cy="3416320"/>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For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if you forgive men </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their trespasses, your heavenly Father </a:t>
            </a:r>
            <a:r>
              <a:rPr kumimoji="0" lang="en-US" sz="3600" i="0" u="sng" strike="noStrike" kern="1200" cap="none" spc="0" normalizeH="0" baseline="0" noProof="0" dirty="0">
                <a:ln>
                  <a:noFill/>
                </a:ln>
                <a:solidFill>
                  <a:prstClr val="black"/>
                </a:solidFill>
                <a:effectLst/>
                <a:uLnTx/>
                <a:uFillTx/>
                <a:latin typeface="Impact" panose="020B0806030902050204" pitchFamily="34" charset="0"/>
                <a:ea typeface="+mn-ea"/>
                <a:cs typeface="+mn-cs"/>
              </a:rPr>
              <a:t>will</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also forgive you.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But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if you do not forgive men </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their trespasses, </a:t>
            </a:r>
            <a:r>
              <a:rPr kumimoji="0" lang="en-US" sz="3600" i="0" u="sng" strike="noStrike" kern="1200" cap="none" spc="0" normalizeH="0" baseline="0" noProof="0" dirty="0">
                <a:ln>
                  <a:noFill/>
                </a:ln>
                <a:solidFill>
                  <a:prstClr val="black"/>
                </a:solidFill>
                <a:effectLst/>
                <a:uLnTx/>
                <a:uFillTx/>
                <a:latin typeface="Impact" panose="020B0806030902050204" pitchFamily="34" charset="0"/>
                <a:ea typeface="+mn-ea"/>
                <a:cs typeface="+mn-cs"/>
              </a:rPr>
              <a:t>neither will </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your Father forgive your trespasses</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967315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117124" y="3103927"/>
            <a:ext cx="1879134"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Colossians 3:13</a:t>
            </a:r>
          </a:p>
        </p:txBody>
      </p:sp>
      <p:sp>
        <p:nvSpPr>
          <p:cNvPr id="4" name="TextBox 3">
            <a:extLst>
              <a:ext uri="{FF2B5EF4-FFF2-40B4-BE49-F238E27FC236}">
                <a16:creationId xmlns:a16="http://schemas.microsoft.com/office/drawing/2014/main" id="{15C62AB7-7771-4996-A4E2-C1098A4F7FA8}"/>
              </a:ext>
            </a:extLst>
          </p:cNvPr>
          <p:cNvSpPr txBox="1"/>
          <p:nvPr/>
        </p:nvSpPr>
        <p:spPr>
          <a:xfrm>
            <a:off x="2128009" y="1903165"/>
            <a:ext cx="6985231" cy="2862322"/>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Bearing with one another, and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forgiving one another</a:t>
            </a:r>
            <a:r>
              <a:rPr kumimoji="0" lang="en-US" sz="3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if anyone has a complaint against another; even as Christ forgave you, </a:t>
            </a:r>
            <a:r>
              <a:rPr kumimoji="0" lang="en-US" sz="3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so you also must do</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784143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EF9A-A8FD-489B-BBBF-119CECA1606C}"/>
              </a:ext>
            </a:extLst>
          </p:cNvPr>
          <p:cNvSpPr>
            <a:spLocks noGrp="1"/>
          </p:cNvSpPr>
          <p:nvPr>
            <p:ph type="title"/>
          </p:nvPr>
        </p:nvSpPr>
        <p:spPr>
          <a:xfrm>
            <a:off x="457199" y="639793"/>
            <a:ext cx="11304165" cy="1150907"/>
          </a:xfrm>
        </p:spPr>
        <p:txBody>
          <a:bodyPr/>
          <a:lstStyle/>
          <a:p>
            <a:r>
              <a:rPr lang="en-US" b="0" dirty="0">
                <a:effectLst/>
                <a:latin typeface="Elephant" panose="02020904090505020303" pitchFamily="18" charset="0"/>
              </a:rPr>
              <a:t>#4. Forgiveness Of Others</a:t>
            </a:r>
          </a:p>
        </p:txBody>
      </p:sp>
      <p:sp>
        <p:nvSpPr>
          <p:cNvPr id="3" name="Content Placeholder 2">
            <a:extLst>
              <a:ext uri="{FF2B5EF4-FFF2-40B4-BE49-F238E27FC236}">
                <a16:creationId xmlns:a16="http://schemas.microsoft.com/office/drawing/2014/main" id="{171E2F23-ADAE-4146-8BCA-8628CA81149D}"/>
              </a:ext>
            </a:extLst>
          </p:cNvPr>
          <p:cNvSpPr>
            <a:spLocks noGrp="1"/>
          </p:cNvSpPr>
          <p:nvPr>
            <p:ph idx="1"/>
          </p:nvPr>
        </p:nvSpPr>
        <p:spPr>
          <a:xfrm>
            <a:off x="457200" y="1825624"/>
            <a:ext cx="10096500" cy="4273171"/>
          </a:xfrm>
          <a:solidFill>
            <a:schemeClr val="bg1"/>
          </a:solidFill>
          <a:ln>
            <a:solidFill>
              <a:srgbClr val="FF0000"/>
            </a:solidFill>
          </a:ln>
        </p:spPr>
        <p:txBody>
          <a:bodyPr>
            <a:spAutoFit/>
          </a:bodyPr>
          <a:lstStyle/>
          <a:p>
            <a:r>
              <a:rPr lang="en-US" sz="2800" dirty="0">
                <a:solidFill>
                  <a:schemeClr val="tx1"/>
                </a:solidFill>
                <a:latin typeface="Georgia" panose="02040502050405020303" pitchFamily="18" charset="0"/>
              </a:rPr>
              <a:t>For many this is a “hard saying.”</a:t>
            </a:r>
            <a:endParaRPr lang="en-US" sz="2400" dirty="0">
              <a:solidFill>
                <a:srgbClr val="FF0000"/>
              </a:solidFill>
              <a:latin typeface="Georgia" panose="02040502050405020303" pitchFamily="18" charset="0"/>
            </a:endParaRPr>
          </a:p>
          <a:p>
            <a:r>
              <a:rPr lang="en-US" sz="2800" dirty="0">
                <a:solidFill>
                  <a:schemeClr val="tx1"/>
                </a:solidFill>
                <a:latin typeface="Georgia" panose="02040502050405020303" pitchFamily="18" charset="0"/>
              </a:rPr>
              <a:t>God spoke with authority</a:t>
            </a:r>
          </a:p>
          <a:p>
            <a:pPr lvl="1"/>
            <a:r>
              <a:rPr lang="en-US" sz="2400" dirty="0">
                <a:solidFill>
                  <a:srgbClr val="FF0000"/>
                </a:solidFill>
                <a:latin typeface="Georgia" panose="02040502050405020303" pitchFamily="18" charset="0"/>
              </a:rPr>
              <a:t>Matthew 7:28-29</a:t>
            </a:r>
          </a:p>
          <a:p>
            <a:r>
              <a:rPr lang="en-US" sz="2800" dirty="0">
                <a:solidFill>
                  <a:schemeClr val="tx1"/>
                </a:solidFill>
                <a:latin typeface="Georgia" panose="02040502050405020303" pitchFamily="18" charset="0"/>
              </a:rPr>
              <a:t>Two truths:</a:t>
            </a:r>
          </a:p>
          <a:p>
            <a:pPr lvl="1"/>
            <a:r>
              <a:rPr lang="en-US" sz="2400" dirty="0">
                <a:solidFill>
                  <a:schemeClr val="tx1"/>
                </a:solidFill>
                <a:latin typeface="Georgia" panose="02040502050405020303" pitchFamily="18" charset="0"/>
              </a:rPr>
              <a:t>1. Not willing to forgive others – no forgiveness from God!</a:t>
            </a:r>
          </a:p>
          <a:p>
            <a:pPr lvl="1"/>
            <a:r>
              <a:rPr lang="en-US" sz="2400" dirty="0">
                <a:solidFill>
                  <a:schemeClr val="tx1"/>
                </a:solidFill>
                <a:latin typeface="Georgia" panose="02040502050405020303" pitchFamily="18" charset="0"/>
              </a:rPr>
              <a:t>2. One can be morally right – but still be lost!</a:t>
            </a:r>
          </a:p>
          <a:p>
            <a:r>
              <a:rPr lang="en-US" sz="2800" dirty="0">
                <a:solidFill>
                  <a:schemeClr val="tx1"/>
                </a:solidFill>
                <a:latin typeface="Georgia" panose="02040502050405020303" pitchFamily="18" charset="0"/>
              </a:rPr>
              <a:t>Examples</a:t>
            </a:r>
          </a:p>
          <a:p>
            <a:pPr lvl="1"/>
            <a:r>
              <a:rPr lang="en-US" sz="2400" dirty="0">
                <a:solidFill>
                  <a:schemeClr val="tx1"/>
                </a:solidFill>
                <a:latin typeface="Georgia" panose="02040502050405020303" pitchFamily="18" charset="0"/>
              </a:rPr>
              <a:t>1. God forgiving David – </a:t>
            </a:r>
            <a:r>
              <a:rPr lang="en-US" sz="2400" dirty="0">
                <a:solidFill>
                  <a:srgbClr val="FF0000"/>
                </a:solidFill>
                <a:latin typeface="Georgia" panose="02040502050405020303" pitchFamily="18" charset="0"/>
              </a:rPr>
              <a:t>2 Samuel 12:7-13; Acts 13:22</a:t>
            </a:r>
          </a:p>
          <a:p>
            <a:pPr lvl="1"/>
            <a:r>
              <a:rPr lang="en-US" sz="2400" dirty="0">
                <a:solidFill>
                  <a:schemeClr val="tx1"/>
                </a:solidFill>
                <a:latin typeface="Georgia" panose="02040502050405020303" pitchFamily="18" charset="0"/>
              </a:rPr>
              <a:t>2. Saul’s hatred for Christians – </a:t>
            </a:r>
            <a:r>
              <a:rPr lang="en-US" sz="2400" dirty="0">
                <a:solidFill>
                  <a:srgbClr val="FF0000"/>
                </a:solidFill>
                <a:latin typeface="Georgia" panose="02040502050405020303" pitchFamily="18" charset="0"/>
              </a:rPr>
              <a:t>Acts 9:12-16/Galatians 1:15</a:t>
            </a:r>
          </a:p>
        </p:txBody>
      </p:sp>
    </p:spTree>
    <p:extLst>
      <p:ext uri="{BB962C8B-B14F-4D97-AF65-F5344CB8AC3E}">
        <p14:creationId xmlns:p14="http://schemas.microsoft.com/office/powerpoint/2010/main" val="3864547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666925" y="1573955"/>
            <a:ext cx="10096500" cy="2585323"/>
          </a:xfrm>
          <a:solidFill>
            <a:schemeClr val="bg1"/>
          </a:solidFill>
          <a:ln>
            <a:solidFill>
              <a:schemeClr val="tx1"/>
            </a:solidFill>
          </a:ln>
        </p:spPr>
        <p:txBody>
          <a:bodyPr>
            <a:spAutoFit/>
          </a:bodyPr>
          <a:lstStyle/>
          <a:p>
            <a:r>
              <a:rPr lang="en-US" sz="3600" dirty="0">
                <a:solidFill>
                  <a:schemeClr val="tx1"/>
                </a:solidFill>
                <a:latin typeface="Georgia" panose="02040502050405020303" pitchFamily="18" charset="0"/>
              </a:rPr>
              <a:t>One can </a:t>
            </a:r>
            <a:r>
              <a:rPr lang="en-US" sz="3600" dirty="0">
                <a:solidFill>
                  <a:srgbClr val="0000FF"/>
                </a:solidFill>
                <a:latin typeface="Impact" panose="020B0806030902050204" pitchFamily="34" charset="0"/>
              </a:rPr>
              <a:t>understand</a:t>
            </a:r>
            <a:r>
              <a:rPr lang="en-US" sz="3600" dirty="0">
                <a:solidFill>
                  <a:schemeClr val="tx1"/>
                </a:solidFill>
                <a:latin typeface="Georgia" panose="02040502050405020303" pitchFamily="18" charset="0"/>
              </a:rPr>
              <a:t> what is being discussed</a:t>
            </a:r>
          </a:p>
          <a:p>
            <a:r>
              <a:rPr lang="en-US" sz="3600" dirty="0">
                <a:solidFill>
                  <a:schemeClr val="tx1"/>
                </a:solidFill>
                <a:latin typeface="Georgia" panose="02040502050405020303" pitchFamily="18" charset="0"/>
              </a:rPr>
              <a:t>Can accept the fact that it is </a:t>
            </a:r>
            <a:r>
              <a:rPr lang="en-US" sz="3600" dirty="0">
                <a:solidFill>
                  <a:srgbClr val="0000FF"/>
                </a:solidFill>
                <a:latin typeface="Impact" panose="020B0806030902050204" pitchFamily="34" charset="0"/>
              </a:rPr>
              <a:t>true</a:t>
            </a:r>
          </a:p>
          <a:p>
            <a:r>
              <a:rPr lang="en-US" sz="3600" dirty="0">
                <a:solidFill>
                  <a:schemeClr val="tx1"/>
                </a:solidFill>
                <a:latin typeface="Georgia" panose="02040502050405020303" pitchFamily="18" charset="0"/>
              </a:rPr>
              <a:t>Then makes the personal </a:t>
            </a:r>
            <a:r>
              <a:rPr lang="en-US" sz="3600" dirty="0">
                <a:solidFill>
                  <a:srgbClr val="0000FF"/>
                </a:solidFill>
                <a:latin typeface="Impact" panose="020B0806030902050204" pitchFamily="34" charset="0"/>
              </a:rPr>
              <a:t>application</a:t>
            </a:r>
          </a:p>
          <a:p>
            <a:r>
              <a:rPr lang="en-US" sz="3600" dirty="0">
                <a:solidFill>
                  <a:schemeClr val="tx1"/>
                </a:solidFill>
                <a:latin typeface="Georgia" panose="02040502050405020303" pitchFamily="18" charset="0"/>
              </a:rPr>
              <a:t>Begin to </a:t>
            </a:r>
            <a:r>
              <a:rPr lang="en-US" sz="3600" dirty="0">
                <a:solidFill>
                  <a:srgbClr val="0000FF"/>
                </a:solidFill>
                <a:latin typeface="Impact" panose="020B0806030902050204" pitchFamily="34" charset="0"/>
              </a:rPr>
              <a:t>practice</a:t>
            </a:r>
            <a:r>
              <a:rPr lang="en-US" sz="3600" dirty="0">
                <a:solidFill>
                  <a:schemeClr val="tx1"/>
                </a:solidFill>
                <a:latin typeface="Georgia" panose="02040502050405020303" pitchFamily="18" charset="0"/>
              </a:rPr>
              <a:t> in one’s life</a:t>
            </a:r>
            <a:r>
              <a:rPr lang="en-US" sz="3200" dirty="0">
                <a:solidFill>
                  <a:schemeClr val="tx1"/>
                </a:solidFill>
                <a:latin typeface="Georgia" panose="02040502050405020303" pitchFamily="18" charset="0"/>
              </a:rPr>
              <a:t>!</a:t>
            </a:r>
          </a:p>
        </p:txBody>
      </p:sp>
      <p:pic>
        <p:nvPicPr>
          <p:cNvPr id="4" name="Picture 3">
            <a:extLst>
              <a:ext uri="{FF2B5EF4-FFF2-40B4-BE49-F238E27FC236}">
                <a16:creationId xmlns:a16="http://schemas.microsoft.com/office/drawing/2014/main" id="{6C4A6447-8003-40B3-83E9-A7C136474961}"/>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548231" y="5351961"/>
            <a:ext cx="2850859" cy="1506039"/>
          </a:xfrm>
          <a:prstGeom prst="rect">
            <a:avLst/>
          </a:prstGeom>
        </p:spPr>
      </p:pic>
      <p:sp>
        <p:nvSpPr>
          <p:cNvPr id="7" name="Title 12">
            <a:extLst>
              <a:ext uri="{FF2B5EF4-FFF2-40B4-BE49-F238E27FC236}">
                <a16:creationId xmlns:a16="http://schemas.microsoft.com/office/drawing/2014/main" id="{66C23014-2448-4635-B520-F3887D367256}"/>
              </a:ext>
            </a:extLst>
          </p:cNvPr>
          <p:cNvSpPr>
            <a:spLocks noGrp="1"/>
          </p:cNvSpPr>
          <p:nvPr>
            <p:ph type="title"/>
          </p:nvPr>
        </p:nvSpPr>
        <p:spPr>
          <a:xfrm>
            <a:off x="104776" y="786208"/>
            <a:ext cx="11991974" cy="623184"/>
          </a:xfrm>
        </p:spPr>
        <p:txBody>
          <a:bodyPr wrap="square">
            <a:spAutoFit/>
          </a:bodyPr>
          <a:lstStyle/>
          <a:p>
            <a:r>
              <a:rPr lang="en-US" b="0" cap="small" dirty="0">
                <a:solidFill>
                  <a:schemeClr val="tx1"/>
                </a:solidFill>
                <a:effectLst/>
                <a:latin typeface="Elephant" panose="02020904090505020303" pitchFamily="18" charset="0"/>
              </a:rPr>
              <a:t>Difficult to Accept – Difficult to Apply</a:t>
            </a:r>
          </a:p>
        </p:txBody>
      </p:sp>
    </p:spTree>
    <p:extLst>
      <p:ext uri="{BB962C8B-B14F-4D97-AF65-F5344CB8AC3E}">
        <p14:creationId xmlns:p14="http://schemas.microsoft.com/office/powerpoint/2010/main" val="244407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 calcmode="lin" valueType="num">
                                      <p:cBhvr>
                                        <p:cTn id="7" dur="500" fill="hold"/>
                                        <p:tgtEl>
                                          <p:spTgt spid="1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4">
                                            <p:txEl>
                                              <p:pRg st="2" end="2"/>
                                            </p:txEl>
                                          </p:spTgt>
                                        </p:tgtEl>
                                        <p:attrNameLst>
                                          <p:attrName>style.visibility</p:attrName>
                                        </p:attrNameLst>
                                      </p:cBhvr>
                                      <p:to>
                                        <p:strVal val="visible"/>
                                      </p:to>
                                    </p:set>
                                    <p:anim calcmode="lin" valueType="num">
                                      <p:cBhvr>
                                        <p:cTn id="14" dur="500" fill="hold"/>
                                        <p:tgtEl>
                                          <p:spTgt spid="1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4">
                                            <p:txEl>
                                              <p:pRg st="3" end="3"/>
                                            </p:txEl>
                                          </p:spTgt>
                                        </p:tgtEl>
                                        <p:attrNameLst>
                                          <p:attrName>style.visibility</p:attrName>
                                        </p:attrNameLst>
                                      </p:cBhvr>
                                      <p:to>
                                        <p:strVal val="visible"/>
                                      </p:to>
                                    </p:set>
                                    <p:anim calcmode="lin" valueType="num">
                                      <p:cBhvr>
                                        <p:cTn id="21" dur="500" fill="hold"/>
                                        <p:tgtEl>
                                          <p:spTgt spid="1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04776" y="786208"/>
            <a:ext cx="11991974" cy="623184"/>
          </a:xfrm>
        </p:spPr>
        <p:txBody>
          <a:bodyPr wrap="square">
            <a:spAutoFit/>
          </a:bodyPr>
          <a:lstStyle/>
          <a:p>
            <a:r>
              <a:rPr lang="en-US" b="0" cap="small" dirty="0">
                <a:solidFill>
                  <a:schemeClr val="tx1"/>
                </a:solidFill>
                <a:effectLst/>
                <a:latin typeface="Elephant" panose="02020904090505020303" pitchFamily="18" charset="0"/>
              </a:rPr>
              <a:t>Difficult to Accept – Difficult to Apply</a:t>
            </a:r>
          </a:p>
        </p:txBody>
      </p:sp>
      <p:sp>
        <p:nvSpPr>
          <p:cNvPr id="14" name="Content Placeholder 13"/>
          <p:cNvSpPr>
            <a:spLocks noGrp="1"/>
          </p:cNvSpPr>
          <p:nvPr>
            <p:ph idx="1"/>
          </p:nvPr>
        </p:nvSpPr>
        <p:spPr>
          <a:xfrm>
            <a:off x="666924" y="1793874"/>
            <a:ext cx="10444771" cy="2585323"/>
          </a:xfrm>
          <a:solidFill>
            <a:schemeClr val="bg1"/>
          </a:solidFill>
          <a:ln>
            <a:solidFill>
              <a:schemeClr val="tx1"/>
            </a:solidFill>
          </a:ln>
        </p:spPr>
        <p:txBody>
          <a:bodyPr>
            <a:spAutoFit/>
          </a:bodyPr>
          <a:lstStyle/>
          <a:p>
            <a:r>
              <a:rPr lang="en-US" sz="3600" dirty="0">
                <a:solidFill>
                  <a:schemeClr val="tx1"/>
                </a:solidFill>
                <a:latin typeface="Georgia" panose="02040502050405020303" pitchFamily="18" charset="0"/>
              </a:rPr>
              <a:t>First one must </a:t>
            </a:r>
            <a:r>
              <a:rPr lang="en-US" sz="3600" dirty="0">
                <a:solidFill>
                  <a:srgbClr val="0000FF"/>
                </a:solidFill>
                <a:latin typeface="Impact" panose="020B0806030902050204" pitchFamily="34" charset="0"/>
              </a:rPr>
              <a:t>understand</a:t>
            </a:r>
            <a:r>
              <a:rPr lang="en-US" sz="3600" dirty="0">
                <a:solidFill>
                  <a:schemeClr val="tx1"/>
                </a:solidFill>
                <a:latin typeface="Georgia" panose="02040502050405020303" pitchFamily="18" charset="0"/>
              </a:rPr>
              <a:t> what is being discussed</a:t>
            </a:r>
          </a:p>
          <a:p>
            <a:r>
              <a:rPr lang="en-US" sz="3600" dirty="0">
                <a:solidFill>
                  <a:schemeClr val="tx1"/>
                </a:solidFill>
                <a:latin typeface="Georgia" panose="02040502050405020303" pitchFamily="18" charset="0"/>
              </a:rPr>
              <a:t>Must accept the fact that it is </a:t>
            </a:r>
            <a:r>
              <a:rPr lang="en-US" sz="3600" dirty="0">
                <a:solidFill>
                  <a:srgbClr val="0000FF"/>
                </a:solidFill>
                <a:latin typeface="Impact" panose="020B0806030902050204" pitchFamily="34" charset="0"/>
              </a:rPr>
              <a:t>true</a:t>
            </a:r>
          </a:p>
          <a:p>
            <a:r>
              <a:rPr lang="en-US" sz="3600" dirty="0">
                <a:solidFill>
                  <a:schemeClr val="tx1"/>
                </a:solidFill>
                <a:latin typeface="Georgia" panose="02040502050405020303" pitchFamily="18" charset="0"/>
              </a:rPr>
              <a:t>Then must make the personal </a:t>
            </a:r>
            <a:r>
              <a:rPr lang="en-US" sz="3600" dirty="0">
                <a:solidFill>
                  <a:srgbClr val="0000FF"/>
                </a:solidFill>
                <a:latin typeface="Impact" panose="020B0806030902050204" pitchFamily="34" charset="0"/>
              </a:rPr>
              <a:t>application</a:t>
            </a:r>
          </a:p>
          <a:p>
            <a:r>
              <a:rPr lang="en-US" sz="3600" dirty="0">
                <a:solidFill>
                  <a:schemeClr val="tx1"/>
                </a:solidFill>
                <a:latin typeface="Georgia" panose="02040502050405020303" pitchFamily="18" charset="0"/>
              </a:rPr>
              <a:t>Put it into </a:t>
            </a:r>
            <a:r>
              <a:rPr lang="en-US" sz="3600" dirty="0">
                <a:solidFill>
                  <a:srgbClr val="0000FF"/>
                </a:solidFill>
                <a:latin typeface="Impact" panose="020B0806030902050204" pitchFamily="34" charset="0"/>
              </a:rPr>
              <a:t>practice</a:t>
            </a:r>
            <a:r>
              <a:rPr lang="en-US" sz="3600" dirty="0">
                <a:solidFill>
                  <a:schemeClr val="tx1"/>
                </a:solidFill>
                <a:latin typeface="Georgia" panose="02040502050405020303" pitchFamily="18" charset="0"/>
              </a:rPr>
              <a:t> in one’s life</a:t>
            </a:r>
            <a:r>
              <a:rPr lang="en-US" sz="3200" dirty="0">
                <a:solidFill>
                  <a:schemeClr val="tx1"/>
                </a:solidFill>
                <a:latin typeface="Georgia" panose="02040502050405020303" pitchFamily="18" charset="0"/>
              </a:rPr>
              <a:t>!</a:t>
            </a:r>
          </a:p>
        </p:txBody>
      </p:sp>
      <p:pic>
        <p:nvPicPr>
          <p:cNvPr id="3" name="Picture 2">
            <a:extLst>
              <a:ext uri="{FF2B5EF4-FFF2-40B4-BE49-F238E27FC236}">
                <a16:creationId xmlns:a16="http://schemas.microsoft.com/office/drawing/2014/main" id="{385D8ECC-3906-4ECF-B401-92429C7492BC}"/>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553125" y="5452844"/>
            <a:ext cx="1661020" cy="1342239"/>
          </a:xfrm>
          <a:prstGeom prst="rect">
            <a:avLst/>
          </a:prstGeom>
        </p:spPr>
      </p:pic>
    </p:spTree>
    <p:extLst>
      <p:ext uri="{BB962C8B-B14F-4D97-AF65-F5344CB8AC3E}">
        <p14:creationId xmlns:p14="http://schemas.microsoft.com/office/powerpoint/2010/main" val="56685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 calcmode="lin" valueType="num">
                                      <p:cBhvr>
                                        <p:cTn id="7" dur="500" fill="hold"/>
                                        <p:tgtEl>
                                          <p:spTgt spid="1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4">
                                            <p:txEl>
                                              <p:pRg st="2" end="2"/>
                                            </p:txEl>
                                          </p:spTgt>
                                        </p:tgtEl>
                                        <p:attrNameLst>
                                          <p:attrName>style.visibility</p:attrName>
                                        </p:attrNameLst>
                                      </p:cBhvr>
                                      <p:to>
                                        <p:strVal val="visible"/>
                                      </p:to>
                                    </p:set>
                                    <p:anim calcmode="lin" valueType="num">
                                      <p:cBhvr>
                                        <p:cTn id="14" dur="500" fill="hold"/>
                                        <p:tgtEl>
                                          <p:spTgt spid="1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4">
                                            <p:txEl>
                                              <p:pRg st="3" end="3"/>
                                            </p:txEl>
                                          </p:spTgt>
                                        </p:tgtEl>
                                        <p:attrNameLst>
                                          <p:attrName>style.visibility</p:attrName>
                                        </p:attrNameLst>
                                      </p:cBhvr>
                                      <p:to>
                                        <p:strVal val="visible"/>
                                      </p:to>
                                    </p:set>
                                    <p:anim calcmode="lin" valueType="num">
                                      <p:cBhvr>
                                        <p:cTn id="21" dur="500" fill="hold"/>
                                        <p:tgtEl>
                                          <p:spTgt spid="1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599257"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John 6:53-56</a:t>
            </a:r>
          </a:p>
        </p:txBody>
      </p:sp>
      <p:sp>
        <p:nvSpPr>
          <p:cNvPr id="4" name="TextBox 3">
            <a:extLst>
              <a:ext uri="{FF2B5EF4-FFF2-40B4-BE49-F238E27FC236}">
                <a16:creationId xmlns:a16="http://schemas.microsoft.com/office/drawing/2014/main" id="{15C62AB7-7771-4996-A4E2-C1098A4F7FA8}"/>
              </a:ext>
            </a:extLst>
          </p:cNvPr>
          <p:cNvSpPr txBox="1"/>
          <p:nvPr/>
        </p:nvSpPr>
        <p:spPr>
          <a:xfrm>
            <a:off x="2129957" y="1272262"/>
            <a:ext cx="6985231" cy="3970318"/>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“Then Jesus said to them, “Most assuredly, I say to you, unless you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eat the flesh </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of the Son of Man and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drink His blood</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you have no life in you. Whoever eats My flesh and drinks My blood has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eternal life</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and I will raise him up at the last day. For My flesh is food indeed, and My blood is drink indeed. He who eats My flesh and drinks My blood abides in Me, and I in him.”</a:t>
            </a:r>
          </a:p>
        </p:txBody>
      </p:sp>
    </p:spTree>
    <p:extLst>
      <p:ext uri="{BB962C8B-B14F-4D97-AF65-F5344CB8AC3E}">
        <p14:creationId xmlns:p14="http://schemas.microsoft.com/office/powerpoint/2010/main" val="3948327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599257"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John 6:57-60</a:t>
            </a:r>
          </a:p>
        </p:txBody>
      </p:sp>
      <p:sp>
        <p:nvSpPr>
          <p:cNvPr id="4" name="TextBox 3">
            <a:extLst>
              <a:ext uri="{FF2B5EF4-FFF2-40B4-BE49-F238E27FC236}">
                <a16:creationId xmlns:a16="http://schemas.microsoft.com/office/drawing/2014/main" id="{15C62AB7-7771-4996-A4E2-C1098A4F7FA8}"/>
              </a:ext>
            </a:extLst>
          </p:cNvPr>
          <p:cNvSpPr txBox="1"/>
          <p:nvPr/>
        </p:nvSpPr>
        <p:spPr>
          <a:xfrm>
            <a:off x="2129957" y="1168084"/>
            <a:ext cx="6985231" cy="4154984"/>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r>
              <a:rPr kumimoji="0" lang="en-US" sz="2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As the living Father sent Me, and I live because of the Father, so he who feeds on Me will live because of Me. This is the bread which came down from heaven – not as your fathers ate the manna and are dead. He who </a:t>
            </a:r>
            <a:r>
              <a:rPr kumimoji="0" lang="en-US" sz="26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eats this bread </a:t>
            </a:r>
            <a:r>
              <a:rPr kumimoji="0" lang="en-US" sz="2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will live forever. These things He said in the synagogue as He taught in Capernaum. Therefore many of His disciples, when they heard this said, </a:t>
            </a:r>
            <a:r>
              <a:rPr kumimoji="0" lang="en-US" sz="2600" i="0" u="none" strike="noStrike" kern="1200" cap="none" spc="0" normalizeH="0" baseline="0" noProof="0" dirty="0">
                <a:ln>
                  <a:noFill/>
                </a:ln>
                <a:solidFill>
                  <a:srgbClr val="0000FF"/>
                </a:solidFill>
                <a:effectLst/>
                <a:uLnTx/>
                <a:uFillTx/>
                <a:latin typeface="Impact" panose="020B0806030902050204" pitchFamily="34" charset="0"/>
                <a:ea typeface="+mn-ea"/>
                <a:cs typeface="+mn-cs"/>
              </a:rPr>
              <a:t>This is a hard saying; who can understand it</a:t>
            </a:r>
            <a:r>
              <a:rPr kumimoji="0" lang="en-US" sz="26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1192562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EF9A-A8FD-489B-BBBF-119CECA1606C}"/>
              </a:ext>
            </a:extLst>
          </p:cNvPr>
          <p:cNvSpPr>
            <a:spLocks noGrp="1"/>
          </p:cNvSpPr>
          <p:nvPr>
            <p:ph type="title"/>
          </p:nvPr>
        </p:nvSpPr>
        <p:spPr>
          <a:xfrm>
            <a:off x="277795" y="903654"/>
            <a:ext cx="11658356" cy="623184"/>
          </a:xfrm>
        </p:spPr>
        <p:txBody>
          <a:bodyPr wrap="square">
            <a:spAutoFit/>
          </a:bodyPr>
          <a:lstStyle/>
          <a:p>
            <a:r>
              <a:rPr lang="en-US" b="0" dirty="0">
                <a:effectLst/>
                <a:latin typeface="Elephant" panose="02020904090505020303" pitchFamily="18" charset="0"/>
              </a:rPr>
              <a:t>#1. Eating His Flesh and Drinking His Blood</a:t>
            </a:r>
          </a:p>
        </p:txBody>
      </p:sp>
      <p:sp>
        <p:nvSpPr>
          <p:cNvPr id="3" name="Content Placeholder 2">
            <a:extLst>
              <a:ext uri="{FF2B5EF4-FFF2-40B4-BE49-F238E27FC236}">
                <a16:creationId xmlns:a16="http://schemas.microsoft.com/office/drawing/2014/main" id="{171E2F23-ADAE-4146-8BCA-8628CA81149D}"/>
              </a:ext>
            </a:extLst>
          </p:cNvPr>
          <p:cNvSpPr>
            <a:spLocks noGrp="1"/>
          </p:cNvSpPr>
          <p:nvPr>
            <p:ph idx="1"/>
          </p:nvPr>
        </p:nvSpPr>
        <p:spPr>
          <a:xfrm>
            <a:off x="457200" y="1825625"/>
            <a:ext cx="10096500" cy="3434786"/>
          </a:xfrm>
          <a:solidFill>
            <a:schemeClr val="bg1"/>
          </a:solidFill>
          <a:ln>
            <a:solidFill>
              <a:srgbClr val="FF0000"/>
            </a:solidFill>
          </a:ln>
        </p:spPr>
        <p:txBody>
          <a:bodyPr>
            <a:spAutoFit/>
          </a:bodyPr>
          <a:lstStyle/>
          <a:p>
            <a:r>
              <a:rPr lang="en-US" sz="2800" dirty="0">
                <a:solidFill>
                  <a:schemeClr val="tx1"/>
                </a:solidFill>
                <a:latin typeface="Georgia" panose="02040502050405020303" pitchFamily="18" charset="0"/>
              </a:rPr>
              <a:t>Not speaking of the Lord’s Supper</a:t>
            </a:r>
          </a:p>
          <a:p>
            <a:r>
              <a:rPr lang="en-US" sz="2800" dirty="0">
                <a:solidFill>
                  <a:schemeClr val="tx1"/>
                </a:solidFill>
                <a:latin typeface="Georgia" panose="02040502050405020303" pitchFamily="18" charset="0"/>
              </a:rPr>
              <a:t>Make reference to “</a:t>
            </a:r>
            <a:r>
              <a:rPr lang="en-US" sz="2800" dirty="0">
                <a:solidFill>
                  <a:srgbClr val="0000FF"/>
                </a:solidFill>
                <a:latin typeface="Impact" panose="020B0806030902050204" pitchFamily="34" charset="0"/>
              </a:rPr>
              <a:t>manna</a:t>
            </a:r>
            <a:r>
              <a:rPr lang="en-US" sz="2800" dirty="0">
                <a:solidFill>
                  <a:schemeClr val="tx1"/>
                </a:solidFill>
                <a:latin typeface="Georgia" panose="02040502050405020303" pitchFamily="18" charset="0"/>
              </a:rPr>
              <a:t>” in the wilderness</a:t>
            </a:r>
          </a:p>
          <a:p>
            <a:pPr lvl="1"/>
            <a:r>
              <a:rPr lang="en-US" sz="2400" dirty="0">
                <a:solidFill>
                  <a:srgbClr val="FF0000"/>
                </a:solidFill>
                <a:latin typeface="Georgia" panose="02040502050405020303" pitchFamily="18" charset="0"/>
              </a:rPr>
              <a:t>Exodus 16:4</a:t>
            </a:r>
          </a:p>
          <a:p>
            <a:r>
              <a:rPr lang="en-US" sz="2800" dirty="0">
                <a:solidFill>
                  <a:srgbClr val="0000FF"/>
                </a:solidFill>
                <a:latin typeface="Impact" panose="020B0806030902050204" pitchFamily="34" charset="0"/>
              </a:rPr>
              <a:t>Blood</a:t>
            </a:r>
            <a:r>
              <a:rPr lang="en-US" sz="2800" dirty="0">
                <a:solidFill>
                  <a:schemeClr val="tx1"/>
                </a:solidFill>
                <a:latin typeface="Georgia" panose="02040502050405020303" pitchFamily="18" charset="0"/>
              </a:rPr>
              <a:t> was forbidden under the Old Law</a:t>
            </a:r>
          </a:p>
          <a:p>
            <a:pPr lvl="1"/>
            <a:r>
              <a:rPr lang="en-US" sz="2400" dirty="0">
                <a:solidFill>
                  <a:srgbClr val="FF0000"/>
                </a:solidFill>
                <a:latin typeface="Georgia" panose="02040502050405020303" pitchFamily="18" charset="0"/>
              </a:rPr>
              <a:t>Leviticus 17:11-12</a:t>
            </a:r>
          </a:p>
          <a:p>
            <a:r>
              <a:rPr lang="en-US" sz="2800" dirty="0">
                <a:solidFill>
                  <a:schemeClr val="tx1"/>
                </a:solidFill>
                <a:latin typeface="Georgia" panose="02040502050405020303" pitchFamily="18" charset="0"/>
              </a:rPr>
              <a:t>Found His words shocking and </a:t>
            </a:r>
            <a:r>
              <a:rPr lang="en-US" sz="2800" dirty="0">
                <a:solidFill>
                  <a:srgbClr val="0000FF"/>
                </a:solidFill>
                <a:latin typeface="Impact" panose="020B0806030902050204" pitchFamily="34" charset="0"/>
              </a:rPr>
              <a:t>unacceptable</a:t>
            </a:r>
            <a:r>
              <a:rPr lang="en-US" sz="2800" dirty="0">
                <a:solidFill>
                  <a:schemeClr val="tx1"/>
                </a:solidFill>
                <a:latin typeface="Georgia" panose="02040502050405020303" pitchFamily="18" charset="0"/>
              </a:rPr>
              <a:t>!</a:t>
            </a:r>
          </a:p>
          <a:p>
            <a:r>
              <a:rPr lang="en-US" sz="2800" dirty="0">
                <a:solidFill>
                  <a:schemeClr val="tx1"/>
                </a:solidFill>
                <a:latin typeface="Georgia" panose="02040502050405020303" pitchFamily="18" charset="0"/>
              </a:rPr>
              <a:t>Meaning???</a:t>
            </a:r>
          </a:p>
        </p:txBody>
      </p:sp>
    </p:spTree>
    <p:extLst>
      <p:ext uri="{BB962C8B-B14F-4D97-AF65-F5344CB8AC3E}">
        <p14:creationId xmlns:p14="http://schemas.microsoft.com/office/powerpoint/2010/main" val="1648065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EF9A-A8FD-489B-BBBF-119CECA1606C}"/>
              </a:ext>
            </a:extLst>
          </p:cNvPr>
          <p:cNvSpPr>
            <a:spLocks noGrp="1"/>
          </p:cNvSpPr>
          <p:nvPr>
            <p:ph type="title"/>
          </p:nvPr>
        </p:nvSpPr>
        <p:spPr>
          <a:xfrm>
            <a:off x="457199" y="903654"/>
            <a:ext cx="11304165" cy="623184"/>
          </a:xfrm>
        </p:spPr>
        <p:txBody>
          <a:bodyPr>
            <a:spAutoFit/>
          </a:bodyPr>
          <a:lstStyle/>
          <a:p>
            <a:r>
              <a:rPr lang="en-US" b="0" dirty="0">
                <a:effectLst/>
                <a:latin typeface="Elephant" panose="02020904090505020303" pitchFamily="18" charset="0"/>
              </a:rPr>
              <a:t>Eating His Flesh and Drinking His Blood</a:t>
            </a:r>
          </a:p>
        </p:txBody>
      </p:sp>
      <p:sp>
        <p:nvSpPr>
          <p:cNvPr id="3" name="Content Placeholder 2">
            <a:extLst>
              <a:ext uri="{FF2B5EF4-FFF2-40B4-BE49-F238E27FC236}">
                <a16:creationId xmlns:a16="http://schemas.microsoft.com/office/drawing/2014/main" id="{171E2F23-ADAE-4146-8BCA-8628CA81149D}"/>
              </a:ext>
            </a:extLst>
          </p:cNvPr>
          <p:cNvSpPr>
            <a:spLocks noGrp="1"/>
          </p:cNvSpPr>
          <p:nvPr>
            <p:ph idx="1"/>
          </p:nvPr>
        </p:nvSpPr>
        <p:spPr>
          <a:xfrm>
            <a:off x="457200" y="1825625"/>
            <a:ext cx="10096500" cy="3120854"/>
          </a:xfrm>
          <a:solidFill>
            <a:schemeClr val="bg1"/>
          </a:solidFill>
          <a:ln>
            <a:solidFill>
              <a:srgbClr val="FF0000"/>
            </a:solidFill>
          </a:ln>
        </p:spPr>
        <p:txBody>
          <a:bodyPr>
            <a:spAutoFit/>
          </a:bodyPr>
          <a:lstStyle/>
          <a:p>
            <a:r>
              <a:rPr lang="en-US" sz="2800" dirty="0">
                <a:solidFill>
                  <a:schemeClr val="tx1"/>
                </a:solidFill>
                <a:latin typeface="Georgia" panose="02040502050405020303" pitchFamily="18" charset="0"/>
              </a:rPr>
              <a:t>He was the true bread of heaven</a:t>
            </a:r>
          </a:p>
          <a:p>
            <a:pPr lvl="1"/>
            <a:r>
              <a:rPr lang="en-US" sz="2400" dirty="0">
                <a:solidFill>
                  <a:srgbClr val="FF0000"/>
                </a:solidFill>
                <a:latin typeface="Georgia" panose="02040502050405020303" pitchFamily="18" charset="0"/>
              </a:rPr>
              <a:t> He himself has descended from heaven to be the                           bread of life and give sustenance for the soul</a:t>
            </a:r>
          </a:p>
          <a:p>
            <a:r>
              <a:rPr lang="en-US" sz="2800" dirty="0">
                <a:solidFill>
                  <a:schemeClr val="tx1"/>
                </a:solidFill>
                <a:latin typeface="Georgia" panose="02040502050405020303" pitchFamily="18" charset="0"/>
              </a:rPr>
              <a:t>Taking Christ into their hearts would lead to “</a:t>
            </a:r>
            <a:r>
              <a:rPr lang="en-US" sz="2800" dirty="0">
                <a:solidFill>
                  <a:srgbClr val="0000FF"/>
                </a:solidFill>
                <a:latin typeface="Impact" panose="020B0806030902050204" pitchFamily="34" charset="0"/>
              </a:rPr>
              <a:t>eternal life</a:t>
            </a:r>
            <a:r>
              <a:rPr lang="en-US" sz="2800" dirty="0">
                <a:solidFill>
                  <a:schemeClr val="tx1"/>
                </a:solidFill>
                <a:latin typeface="Georgia" panose="02040502050405020303" pitchFamily="18" charset="0"/>
              </a:rPr>
              <a:t>”</a:t>
            </a:r>
          </a:p>
          <a:p>
            <a:r>
              <a:rPr lang="en-US" sz="2800" dirty="0">
                <a:solidFill>
                  <a:schemeClr val="tx1"/>
                </a:solidFill>
                <a:latin typeface="Georgia" panose="02040502050405020303" pitchFamily="18" charset="0"/>
              </a:rPr>
              <a:t>Only by accepting the “</a:t>
            </a:r>
            <a:r>
              <a:rPr lang="en-US" sz="2800" dirty="0">
                <a:solidFill>
                  <a:srgbClr val="0000FF"/>
                </a:solidFill>
                <a:latin typeface="Impact" panose="020B0806030902050204" pitchFamily="34" charset="0"/>
              </a:rPr>
              <a:t>blood of His sacrifice</a:t>
            </a:r>
            <a:r>
              <a:rPr lang="en-US" sz="2800" dirty="0">
                <a:solidFill>
                  <a:schemeClr val="tx1"/>
                </a:solidFill>
                <a:latin typeface="Georgia" panose="02040502050405020303" pitchFamily="18" charset="0"/>
              </a:rPr>
              <a:t>” could one find a remedy for their sins!</a:t>
            </a:r>
          </a:p>
          <a:p>
            <a:pPr lvl="1"/>
            <a:r>
              <a:rPr lang="en-US" sz="2400" dirty="0">
                <a:solidFill>
                  <a:srgbClr val="FF0000"/>
                </a:solidFill>
                <a:latin typeface="Georgia" panose="02040502050405020303" pitchFamily="18" charset="0"/>
              </a:rPr>
              <a:t>Ephesians 1:7; Romans 5:9</a:t>
            </a:r>
          </a:p>
        </p:txBody>
      </p:sp>
    </p:spTree>
    <p:extLst>
      <p:ext uri="{BB962C8B-B14F-4D97-AF65-F5344CB8AC3E}">
        <p14:creationId xmlns:p14="http://schemas.microsoft.com/office/powerpoint/2010/main" val="110195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750259" cy="523220"/>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John 3:3-5</a:t>
            </a:r>
          </a:p>
        </p:txBody>
      </p:sp>
      <p:sp>
        <p:nvSpPr>
          <p:cNvPr id="4" name="TextBox 3">
            <a:extLst>
              <a:ext uri="{FF2B5EF4-FFF2-40B4-BE49-F238E27FC236}">
                <a16:creationId xmlns:a16="http://schemas.microsoft.com/office/drawing/2014/main" id="{15C62AB7-7771-4996-A4E2-C1098A4F7FA8}"/>
              </a:ext>
            </a:extLst>
          </p:cNvPr>
          <p:cNvSpPr txBox="1"/>
          <p:nvPr/>
        </p:nvSpPr>
        <p:spPr>
          <a:xfrm>
            <a:off x="2118382" y="1303834"/>
            <a:ext cx="7005657" cy="3901068"/>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“Jesus answered and said to him, ‘Most assuredly, I say to you, </a:t>
            </a:r>
            <a:r>
              <a:rPr kumimoji="0" lang="en-US" sz="275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unless one is born again</a:t>
            </a: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he </a:t>
            </a:r>
            <a:r>
              <a:rPr kumimoji="0" lang="en-US" sz="2750" i="0" u="none" strike="noStrike" kern="1200" cap="none" spc="0" normalizeH="0" baseline="0" noProof="0" dirty="0">
                <a:ln>
                  <a:noFill/>
                </a:ln>
                <a:solidFill>
                  <a:prstClr val="black"/>
                </a:solidFill>
                <a:effectLst/>
                <a:uLnTx/>
                <a:uFillTx/>
                <a:latin typeface="Impact" panose="020B0806030902050204" pitchFamily="34" charset="0"/>
                <a:ea typeface="+mn-ea"/>
                <a:cs typeface="+mn-cs"/>
              </a:rPr>
              <a:t>cannot see the kingdom of God</a:t>
            </a: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Nicodemus said to Him, ‘How can a man be born when he is old? Can he enter a second time into his mother's womb and be born?’ Jesus answered, ‘Most assuredly, I say to you, </a:t>
            </a:r>
            <a:r>
              <a:rPr kumimoji="0" lang="en-US" sz="275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unless one is born of water and the Spirit</a:t>
            </a: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he </a:t>
            </a:r>
            <a:r>
              <a:rPr kumimoji="0" lang="en-US" sz="2750" i="0" u="none" strike="noStrike" kern="1200" cap="none" spc="0" normalizeH="0" baseline="0" noProof="0" dirty="0">
                <a:ln>
                  <a:noFill/>
                </a:ln>
                <a:solidFill>
                  <a:prstClr val="black"/>
                </a:solidFill>
                <a:effectLst/>
                <a:uLnTx/>
                <a:uFillTx/>
                <a:latin typeface="Impact" panose="020B0806030902050204" pitchFamily="34" charset="0"/>
                <a:ea typeface="+mn-ea"/>
                <a:cs typeface="+mn-cs"/>
              </a:rPr>
              <a:t>cannot enter the kingdom of God</a:t>
            </a:r>
            <a:r>
              <a:rPr kumimoji="0" lang="en-US" sz="275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1526874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EF9A-A8FD-489B-BBBF-119CECA1606C}"/>
              </a:ext>
            </a:extLst>
          </p:cNvPr>
          <p:cNvSpPr>
            <a:spLocks noGrp="1"/>
          </p:cNvSpPr>
          <p:nvPr>
            <p:ph type="title"/>
          </p:nvPr>
        </p:nvSpPr>
        <p:spPr>
          <a:xfrm>
            <a:off x="457199" y="903654"/>
            <a:ext cx="11304165" cy="623184"/>
          </a:xfrm>
        </p:spPr>
        <p:txBody>
          <a:bodyPr>
            <a:spAutoFit/>
          </a:bodyPr>
          <a:lstStyle/>
          <a:p>
            <a:r>
              <a:rPr lang="en-US" b="0" dirty="0">
                <a:effectLst/>
                <a:latin typeface="Elephant" panose="02020904090505020303" pitchFamily="18" charset="0"/>
              </a:rPr>
              <a:t>#2. Being “Born Again” – Water and Spirit</a:t>
            </a:r>
          </a:p>
        </p:txBody>
      </p:sp>
      <p:sp>
        <p:nvSpPr>
          <p:cNvPr id="3" name="Content Placeholder 2">
            <a:extLst>
              <a:ext uri="{FF2B5EF4-FFF2-40B4-BE49-F238E27FC236}">
                <a16:creationId xmlns:a16="http://schemas.microsoft.com/office/drawing/2014/main" id="{171E2F23-ADAE-4146-8BCA-8628CA81149D}"/>
              </a:ext>
            </a:extLst>
          </p:cNvPr>
          <p:cNvSpPr>
            <a:spLocks noGrp="1"/>
          </p:cNvSpPr>
          <p:nvPr>
            <p:ph idx="1"/>
          </p:nvPr>
        </p:nvSpPr>
        <p:spPr>
          <a:xfrm>
            <a:off x="457200" y="1825624"/>
            <a:ext cx="10096500" cy="4247317"/>
          </a:xfrm>
          <a:solidFill>
            <a:schemeClr val="bg1"/>
          </a:solidFill>
          <a:ln>
            <a:solidFill>
              <a:srgbClr val="FF0000"/>
            </a:solidFill>
          </a:ln>
        </p:spPr>
        <p:txBody>
          <a:bodyPr>
            <a:spAutoFit/>
          </a:bodyPr>
          <a:lstStyle/>
          <a:p>
            <a:r>
              <a:rPr lang="en-US" sz="2800" dirty="0">
                <a:solidFill>
                  <a:schemeClr val="tx1"/>
                </a:solidFill>
                <a:latin typeface="Georgia" panose="02040502050405020303" pitchFamily="18" charset="0"/>
              </a:rPr>
              <a:t>For many this is a “hard saying.”</a:t>
            </a:r>
            <a:endParaRPr lang="en-US" sz="2400" dirty="0">
              <a:solidFill>
                <a:srgbClr val="FF0000"/>
              </a:solidFill>
              <a:latin typeface="Georgia" panose="02040502050405020303" pitchFamily="18" charset="0"/>
            </a:endParaRPr>
          </a:p>
          <a:p>
            <a:r>
              <a:rPr lang="en-US" sz="2800" dirty="0">
                <a:solidFill>
                  <a:schemeClr val="tx1"/>
                </a:solidFill>
                <a:latin typeface="Georgia" panose="02040502050405020303" pitchFamily="18" charset="0"/>
              </a:rPr>
              <a:t>Not a physical birth but a “spiritual birth”</a:t>
            </a:r>
          </a:p>
          <a:p>
            <a:pPr lvl="1"/>
            <a:r>
              <a:rPr lang="en-US" sz="2400" dirty="0">
                <a:solidFill>
                  <a:srgbClr val="FF0000"/>
                </a:solidFill>
                <a:latin typeface="Georgia" panose="02040502050405020303" pitchFamily="18" charset="0"/>
              </a:rPr>
              <a:t>Romans 6:1-7; Colossians 2:12</a:t>
            </a:r>
          </a:p>
          <a:p>
            <a:r>
              <a:rPr lang="en-US" sz="2800" dirty="0">
                <a:solidFill>
                  <a:schemeClr val="tx1"/>
                </a:solidFill>
                <a:latin typeface="Georgia" panose="02040502050405020303" pitchFamily="18" charset="0"/>
              </a:rPr>
              <a:t>Two things impossible:</a:t>
            </a:r>
          </a:p>
          <a:p>
            <a:pPr lvl="1"/>
            <a:r>
              <a:rPr lang="en-US" sz="2400" dirty="0">
                <a:solidFill>
                  <a:schemeClr val="tx1"/>
                </a:solidFill>
                <a:latin typeface="Georgia" panose="02040502050405020303" pitchFamily="18" charset="0"/>
              </a:rPr>
              <a:t>1. Cannot </a:t>
            </a:r>
            <a:r>
              <a:rPr lang="en-US" sz="2400" dirty="0">
                <a:solidFill>
                  <a:srgbClr val="0000FF"/>
                </a:solidFill>
                <a:latin typeface="Impact" panose="020B0806030902050204" pitchFamily="34" charset="0"/>
              </a:rPr>
              <a:t>see </a:t>
            </a:r>
            <a:r>
              <a:rPr lang="en-US" sz="2400" dirty="0">
                <a:solidFill>
                  <a:schemeClr val="tx1"/>
                </a:solidFill>
                <a:latin typeface="Georgia" panose="02040502050405020303" pitchFamily="18" charset="0"/>
              </a:rPr>
              <a:t>the kingdom of God</a:t>
            </a:r>
          </a:p>
          <a:p>
            <a:pPr lvl="1"/>
            <a:r>
              <a:rPr lang="en-US" sz="2400" dirty="0">
                <a:solidFill>
                  <a:schemeClr val="tx1"/>
                </a:solidFill>
                <a:latin typeface="Georgia" panose="02040502050405020303" pitchFamily="18" charset="0"/>
              </a:rPr>
              <a:t>2. Cannot </a:t>
            </a:r>
            <a:r>
              <a:rPr lang="en-US" sz="2400" dirty="0">
                <a:solidFill>
                  <a:srgbClr val="0000FF"/>
                </a:solidFill>
                <a:latin typeface="Impact" panose="020B0806030902050204" pitchFamily="34" charset="0"/>
              </a:rPr>
              <a:t>enter</a:t>
            </a:r>
            <a:r>
              <a:rPr lang="en-US" sz="2400" dirty="0">
                <a:solidFill>
                  <a:schemeClr val="tx1"/>
                </a:solidFill>
                <a:latin typeface="Georgia" panose="02040502050405020303" pitchFamily="18" charset="0"/>
              </a:rPr>
              <a:t> the kingdom of God</a:t>
            </a:r>
          </a:p>
          <a:p>
            <a:r>
              <a:rPr lang="en-US" sz="2800" dirty="0">
                <a:solidFill>
                  <a:schemeClr val="tx1"/>
                </a:solidFill>
                <a:latin typeface="Georgia" panose="02040502050405020303" pitchFamily="18" charset="0"/>
              </a:rPr>
              <a:t>Requires</a:t>
            </a:r>
          </a:p>
          <a:p>
            <a:pPr lvl="1"/>
            <a:r>
              <a:rPr lang="en-US" sz="2400" dirty="0">
                <a:solidFill>
                  <a:schemeClr val="tx1"/>
                </a:solidFill>
                <a:latin typeface="Georgia" panose="02040502050405020303" pitchFamily="18" charset="0"/>
              </a:rPr>
              <a:t>1. Radical change</a:t>
            </a:r>
          </a:p>
          <a:p>
            <a:pPr lvl="1"/>
            <a:r>
              <a:rPr lang="en-US" sz="2400" dirty="0">
                <a:solidFill>
                  <a:schemeClr val="tx1"/>
                </a:solidFill>
                <a:latin typeface="Georgia" panose="02040502050405020303" pitchFamily="18" charset="0"/>
              </a:rPr>
              <a:t>2.True repentance – change of conduct – </a:t>
            </a:r>
            <a:r>
              <a:rPr lang="en-US" sz="2400" dirty="0">
                <a:solidFill>
                  <a:srgbClr val="FF0000"/>
                </a:solidFill>
                <a:latin typeface="Georgia" panose="02040502050405020303" pitchFamily="18" charset="0"/>
              </a:rPr>
              <a:t>2 Corinthians 5:17</a:t>
            </a:r>
          </a:p>
        </p:txBody>
      </p:sp>
    </p:spTree>
    <p:extLst>
      <p:ext uri="{BB962C8B-B14F-4D97-AF65-F5344CB8AC3E}">
        <p14:creationId xmlns:p14="http://schemas.microsoft.com/office/powerpoint/2010/main" val="3218082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60D6FE-4C7E-4DD0-AF65-7E5728CFD0A5}"/>
              </a:ext>
            </a:extLst>
          </p:cNvPr>
          <p:cNvPicPr>
            <a:picLocks noChangeAspect="1"/>
          </p:cNvPicPr>
          <p:nvPr/>
        </p:nvPicPr>
        <p:blipFill>
          <a:blip r:embed="rId2"/>
          <a:stretch>
            <a:fillRect/>
          </a:stretch>
        </p:blipFill>
        <p:spPr>
          <a:xfrm>
            <a:off x="1124125" y="767568"/>
            <a:ext cx="9121873" cy="6090432"/>
          </a:xfrm>
          <a:prstGeom prst="rect">
            <a:avLst/>
          </a:prstGeom>
        </p:spPr>
      </p:pic>
      <p:sp>
        <p:nvSpPr>
          <p:cNvPr id="3" name="TextBox 2">
            <a:extLst>
              <a:ext uri="{FF2B5EF4-FFF2-40B4-BE49-F238E27FC236}">
                <a16:creationId xmlns:a16="http://schemas.microsoft.com/office/drawing/2014/main" id="{317C7A59-31F3-4244-A1D4-CDF5272AA5C8}"/>
              </a:ext>
            </a:extLst>
          </p:cNvPr>
          <p:cNvSpPr txBox="1"/>
          <p:nvPr/>
        </p:nvSpPr>
        <p:spPr>
          <a:xfrm>
            <a:off x="10245998" y="3103927"/>
            <a:ext cx="1750259" cy="954107"/>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FF99"/>
                </a:solidFill>
                <a:effectLst/>
                <a:uLnTx/>
                <a:uFillTx/>
                <a:latin typeface="Impact" panose="020B0806030902050204" pitchFamily="34" charset="0"/>
                <a:ea typeface="+mn-ea"/>
                <a:cs typeface="+mn-cs"/>
              </a:rPr>
              <a:t>Matthew 19:3-5</a:t>
            </a:r>
          </a:p>
        </p:txBody>
      </p:sp>
      <p:sp>
        <p:nvSpPr>
          <p:cNvPr id="4" name="TextBox 3">
            <a:extLst>
              <a:ext uri="{FF2B5EF4-FFF2-40B4-BE49-F238E27FC236}">
                <a16:creationId xmlns:a16="http://schemas.microsoft.com/office/drawing/2014/main" id="{15C62AB7-7771-4996-A4E2-C1098A4F7FA8}"/>
              </a:ext>
            </a:extLst>
          </p:cNvPr>
          <p:cNvSpPr txBox="1"/>
          <p:nvPr/>
        </p:nvSpPr>
        <p:spPr>
          <a:xfrm>
            <a:off x="2141532" y="1292259"/>
            <a:ext cx="6985231" cy="3970318"/>
          </a:xfrm>
          <a:prstGeom prst="rect">
            <a:avLst/>
          </a:prstGeom>
          <a:noFill/>
          <a:ln>
            <a:solidFill>
              <a:schemeClr val="tx2"/>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“The Pharisees also came to Him, testing Him, and saying to Him,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Is it lawful for a man to divorce his wife for just any reason?</a:t>
            </a:r>
            <a:r>
              <a:rPr kumimoji="0" lang="en-US" sz="2800" i="0" u="none" strike="noStrike" kern="1200" cap="none" spc="0" normalizeH="0" baseline="0" noProof="0" dirty="0">
                <a:ln>
                  <a:noFill/>
                </a:ln>
                <a:effectLst/>
                <a:uLnTx/>
                <a:uFillTx/>
                <a:latin typeface="Impact" panose="020B0806030902050204" pitchFamily="34" charset="0"/>
                <a:ea typeface="+mn-ea"/>
                <a:cs typeface="+mn-cs"/>
              </a:rPr>
              <a:t>’</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 </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And He answered and said to them, ‘Have you not read that He who made them at the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beginning made them male and female</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and said, “For this reason a man shall leave his father and mother and be joined to his wife, and the two shall </a:t>
            </a:r>
            <a:r>
              <a:rPr kumimoji="0" lang="en-US" sz="2800" i="0" u="none" strike="noStrike" kern="1200" cap="none" spc="0" normalizeH="0" baseline="0" noProof="0" dirty="0">
                <a:ln>
                  <a:noFill/>
                </a:ln>
                <a:solidFill>
                  <a:srgbClr val="FF0000"/>
                </a:solidFill>
                <a:effectLst/>
                <a:uLnTx/>
                <a:uFillTx/>
                <a:latin typeface="Impact" panose="020B0806030902050204" pitchFamily="34" charset="0"/>
                <a:ea typeface="+mn-ea"/>
                <a:cs typeface="+mn-cs"/>
              </a:rPr>
              <a:t>become one flesh</a:t>
            </a:r>
            <a:r>
              <a:rPr kumimoji="0" lang="en-US" sz="280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a:t>
            </a:r>
          </a:p>
        </p:txBody>
      </p:sp>
    </p:spTree>
    <p:extLst>
      <p:ext uri="{BB962C8B-B14F-4D97-AF65-F5344CB8AC3E}">
        <p14:creationId xmlns:p14="http://schemas.microsoft.com/office/powerpoint/2010/main" val="1666701210"/>
      </p:ext>
    </p:extLst>
  </p:cSld>
  <p:clrMapOvr>
    <a:masterClrMapping/>
  </p:clrMapOvr>
</p:sld>
</file>

<file path=ppt/theme/theme1.xml><?xml version="1.0" encoding="utf-8"?>
<a:theme xmlns:a="http://schemas.openxmlformats.org/drawingml/2006/main" name="Vertical Lexicon design templat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a:defPPr>
      </a:lstStyle>
      <a:style>
        <a:lnRef idx="2">
          <a:schemeClr val="accent2">
            <a:shade val="50000"/>
          </a:schemeClr>
        </a:lnRef>
        <a:fillRef idx="1">
          <a:schemeClr val="accent2"/>
        </a:fillRef>
        <a:effectRef idx="0">
          <a:schemeClr val="accent2"/>
        </a:effectRef>
        <a:fontRef idx="minor">
          <a:schemeClr val="lt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tx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Vertical lexicon design slides.potx" id="{49C7086D-B6BF-42C9-B2E9-7A6F5A963EAA}" vid="{839E83B1-FF0C-49E8-8563-59D864F05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990</Words>
  <Application>Microsoft Office PowerPoint</Application>
  <PresentationFormat>Widescreen</PresentationFormat>
  <Paragraphs>78</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Elephant</vt:lpstr>
      <vt:lpstr>Georgia</vt:lpstr>
      <vt:lpstr>Impact</vt:lpstr>
      <vt:lpstr>Vertical Lexicon design template</vt:lpstr>
      <vt:lpstr>“Hard Sayings”</vt:lpstr>
      <vt:lpstr>Difficult to Accept – Difficult to Apply</vt:lpstr>
      <vt:lpstr>PowerPoint Presentation</vt:lpstr>
      <vt:lpstr>PowerPoint Presentation</vt:lpstr>
      <vt:lpstr>#1. Eating His Flesh and Drinking His Blood</vt:lpstr>
      <vt:lpstr>Eating His Flesh and Drinking His Blood</vt:lpstr>
      <vt:lpstr>PowerPoint Presentation</vt:lpstr>
      <vt:lpstr>#2. Being “Born Again” – Water and Spirit</vt:lpstr>
      <vt:lpstr>PowerPoint Presentation</vt:lpstr>
      <vt:lpstr>PowerPoint Presentation</vt:lpstr>
      <vt:lpstr>PowerPoint Presentation</vt:lpstr>
      <vt:lpstr>#3. Marriage and Divorce</vt:lpstr>
      <vt:lpstr>PowerPoint Presentation</vt:lpstr>
      <vt:lpstr>PowerPoint Presentation</vt:lpstr>
      <vt:lpstr>#4. Forgiveness Of Others</vt:lpstr>
      <vt:lpstr>Difficult to Accept – Difficult to Apply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 Sayings</dc:title>
  <dc:creator>Keith Greer</dc:creator>
  <cp:lastModifiedBy>Richard Lidh</cp:lastModifiedBy>
  <cp:revision>24</cp:revision>
  <cp:lastPrinted>2021-04-18T03:39:35Z</cp:lastPrinted>
  <dcterms:created xsi:type="dcterms:W3CDTF">2018-03-12T19:00:40Z</dcterms:created>
  <dcterms:modified xsi:type="dcterms:W3CDTF">2021-04-18T03:39:39Z</dcterms:modified>
</cp:coreProperties>
</file>